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Merriweather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.fntdata"/><Relationship Id="rId10" Type="http://schemas.openxmlformats.org/officeDocument/2006/relationships/slide" Target="slides/slide5.xml"/><Relationship Id="rId32" Type="http://schemas.openxmlformats.org/officeDocument/2006/relationships/font" Target="fonts/Merriweather-regular.fntdata"/><Relationship Id="rId13" Type="http://schemas.openxmlformats.org/officeDocument/2006/relationships/slide" Target="slides/slide8.xml"/><Relationship Id="rId35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34" Type="http://schemas.openxmlformats.org/officeDocument/2006/relationships/font" Target="fonts/Merriweather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575d3e1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575d3e1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d21a8987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6d21a8987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d21a8987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d21a8987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575d3e1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575d3e1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d21a8987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d21a8987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d21a8987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6d21a8987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d21a8987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d21a8987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d21a8987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d21a8987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d21a89877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6d21a8987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d2576d29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6d2576d29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6d2576d29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6d2576d29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d2d173f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6d2d173f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d2d173ff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6d2d173f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6d2d173ff1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6d2d173ff1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d2576d294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d2576d294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6aa7d84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6aa7d84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d21a8987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d21a8987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296d44c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296d44c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575d3e1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575d3e1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d21a8987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d21a8987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d21a8987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d21a8987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1" Type="http://schemas.openxmlformats.org/officeDocument/2006/relationships/image" Target="../media/image10.png"/><Relationship Id="rId10" Type="http://schemas.openxmlformats.org/officeDocument/2006/relationships/image" Target="../media/image13.png"/><Relationship Id="rId12" Type="http://schemas.openxmlformats.org/officeDocument/2006/relationships/image" Target="../media/image9.png"/><Relationship Id="rId9" Type="http://schemas.openxmlformats.org/officeDocument/2006/relationships/image" Target="../media/image18.png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6.png"/><Relationship Id="rId8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00">
                <a:solidFill>
                  <a:srgbClr val="262626"/>
                </a:solidFill>
              </a:rPr>
              <a:t>Adversarial Robustness in Machine Learning Models</a:t>
            </a:r>
            <a:r>
              <a:rPr lang="en" sz="4800"/>
              <a:t>​</a:t>
            </a:r>
            <a:endParaRPr sz="48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2124485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Sai Coumar, Supriya Dixit, Patrick Florendo</a:t>
            </a:r>
            <a:r>
              <a:rPr lang="en"/>
              <a:t>, Nischay Uppal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Projected gradient descent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Maximum allowable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How does it work?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iteratively computes the gradient of the loss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perturbs the image in the direction of the loss gradient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Attack is less perceivable, but accuracy drops to ~40%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Hyperparams: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Alpha: learning rate for the gradient</a:t>
            </a:r>
            <a:endParaRPr sz="1200"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550" y="2950974"/>
            <a:ext cx="8275526" cy="19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Deepfool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644675" y="731775"/>
            <a:ext cx="4166400" cy="3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Minimum norm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iteratively picks the classified label closest to the true label that isn't the true label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uses the gradient to move image closer to that classification boundary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while retaining image data as much as possible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Terminates when image is misclassified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 practical purposes, we decide a “max iteration” hyper param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Hyperparameters: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overshoot: Hyperparameter to edge the perturbation past the minimal amount needed to perturb the image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j</a:t>
            </a:r>
            <a:r>
              <a:rPr lang="en"/>
              <a:t>ust to be safe that the perturbation crosses the decision boundary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Drives accuracy down to 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Deepfool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25" y="1925623"/>
            <a:ext cx="9144002" cy="2090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Carlini and Wagner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4644675" y="558650"/>
            <a:ext cx="4166400" cy="37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Regularization based, iterative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Loss function: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margin loss (e.g. shorted path to target) +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perturbation regularization term (controls the apparency of perturbation)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Uses Adam optimizer for loss function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“Success” = with every misclassification is it </a:t>
            </a:r>
            <a:r>
              <a:rPr lang="en" sz="1400">
                <a:solidFill>
                  <a:schemeClr val="dk1"/>
                </a:solidFill>
              </a:rPr>
              <a:t>classified</a:t>
            </a:r>
            <a:r>
              <a:rPr lang="en" sz="1400">
                <a:solidFill>
                  <a:schemeClr val="dk1"/>
                </a:solidFill>
              </a:rPr>
              <a:t> as the target class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Hyperparams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a</a:t>
            </a:r>
            <a:r>
              <a:rPr lang="en" sz="1400">
                <a:solidFill>
                  <a:schemeClr val="dk1"/>
                </a:solidFill>
              </a:rPr>
              <a:t>lpha : learning rate for the optimizer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c</a:t>
            </a:r>
            <a:r>
              <a:rPr lang="en" sz="1400">
                <a:solidFill>
                  <a:schemeClr val="dk1"/>
                </a:solidFill>
              </a:rPr>
              <a:t>: controls the perturbation regularization term (0.1 &lt; c &lt; 1)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Kappa: the “confidence” </a:t>
            </a:r>
            <a:r>
              <a:rPr lang="en" sz="1400">
                <a:solidFill>
                  <a:srgbClr val="000000"/>
                </a:solidFill>
              </a:rPr>
              <a:t>with which the misclassification occurs (0)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U</a:t>
            </a:r>
            <a:r>
              <a:rPr lang="en" sz="1400">
                <a:solidFill>
                  <a:schemeClr val="dk1"/>
                </a:solidFill>
              </a:rPr>
              <a:t>ntargeted: </a:t>
            </a:r>
            <a:r>
              <a:rPr lang="en" sz="1400">
                <a:solidFill>
                  <a:schemeClr val="dk1"/>
                </a:solidFill>
              </a:rPr>
              <a:t>running a target attack for each target and taking the “closest” based off L0 L2 and Linfinity norms	 		 		 	 	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		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" sz="1400">
                <a:solidFill>
                  <a:schemeClr val="dk1"/>
                </a:solidFill>
              </a:rPr>
              <a:t>	 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Targeted vs Untargeted CW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3">
            <a:alphaModFix/>
          </a:blip>
          <a:srcRect b="0" l="6173" r="0" t="0"/>
          <a:stretch/>
        </p:blipFill>
        <p:spPr>
          <a:xfrm>
            <a:off x="3740775" y="761575"/>
            <a:ext cx="4276949" cy="409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Targeted vs Untargeted CW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75" y="1778249"/>
            <a:ext cx="7519324" cy="17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Jacobian Saliency Map Attack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Saliency map: highlights the portion of an image where people’s eyes go first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Minimum norm attack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Only targeted (no loss function)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Computes the saliency map from the gradient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Compute the jacobian in this step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how the model's output changes with respect to small changes in each input feature.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Perturbs the saliency map by some theta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Iterative process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Hyperparam: theta = +1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Negative theta modified more features</a:t>
            </a:r>
            <a:endParaRPr sz="1500"/>
          </a:p>
        </p:txBody>
      </p:sp>
      <p:pic>
        <p:nvPicPr>
          <p:cNvPr descr="What is Saliency Map? - GeeksforGeeks"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063" y="1887325"/>
            <a:ext cx="3497826" cy="277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 txBox="1"/>
          <p:nvPr/>
        </p:nvSpPr>
        <p:spPr>
          <a:xfrm>
            <a:off x="350000" y="4698975"/>
            <a:ext cx="28365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geeks for geeks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Targeted vs Untargeted JSMA</a:t>
            </a:r>
            <a:endParaRPr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050" y="2715802"/>
            <a:ext cx="4239075" cy="212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2251" y="644900"/>
            <a:ext cx="4166400" cy="19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JSMA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000" y="500925"/>
            <a:ext cx="4863676" cy="436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311725" y="500925"/>
            <a:ext cx="37065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Evolution Strategies (NES)</a:t>
            </a:r>
            <a:endParaRPr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86012"/>
            <a:ext cx="4468050" cy="337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/>
        </p:nvSpPr>
        <p:spPr>
          <a:xfrm>
            <a:off x="4796175" y="4399975"/>
            <a:ext cx="39933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Charles Darwin, The Origin of Species: A Variorum Peckham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41725" y="1824625"/>
            <a:ext cx="3670200" cy="29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Identical to PGD, but uses gradient estimation rather than gradient extraction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Gradient Estimation: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Generates random noise (multivariate gaussian distribution) and applies it to the image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Computes the weighted average of the random noise effects on the classifier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More loss = more effect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Difficult to </a:t>
            </a: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reproduce results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Hyperparameters: </a:t>
            </a:r>
            <a:r>
              <a:rPr lang="en" sz="1500">
                <a:solidFill>
                  <a:srgbClr val="E8EAED"/>
                </a:solidFill>
                <a:latin typeface="Roboto"/>
                <a:ea typeface="Roboto"/>
                <a:cs typeface="Roboto"/>
                <a:sym typeface="Roboto"/>
              </a:rPr>
              <a:t>σ</a:t>
            </a:r>
            <a:r>
              <a:rPr lang="en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= 0.001, n = 50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Model: ResNet18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53800"/>
            <a:ext cx="8839204" cy="178251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145975" y="1397150"/>
            <a:ext cx="86865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Popular Deep Convolutional Neural Network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Uses skip connections and residual blocks to prevent vanishing gradient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Hyperparameters: Batch Size = 256, Adam Optimizer (lr=1e-3), 20 Epochs, StepLR scheduler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Performance prior to Attacks: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MNIST: ~99%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CIFAR10: ~78%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SVHN: 93%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Training Time: 4-10 minutes locally, Impossible on Scholar Cluster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47350" y="4775300"/>
            <a:ext cx="8049300" cy="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https://github.com/rasbt/deeplearning-models/blob/master/pytorch_ipynb/cnn/cnn-resnet18-mnist.ipynb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346950" y="44717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Boundary Attack</a:t>
            </a:r>
            <a:endParaRPr/>
          </a:p>
        </p:txBody>
      </p:sp>
      <p:sp>
        <p:nvSpPr>
          <p:cNvPr id="194" name="Google Shape;194;p32"/>
          <p:cNvSpPr txBox="1"/>
          <p:nvPr/>
        </p:nvSpPr>
        <p:spPr>
          <a:xfrm>
            <a:off x="3658350" y="3072025"/>
            <a:ext cx="1465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32"/>
          <p:cNvPicPr preferRelativeResize="0"/>
          <p:nvPr/>
        </p:nvPicPr>
        <p:blipFill rotWithShape="1">
          <a:blip r:embed="rId3">
            <a:alphaModFix/>
          </a:blip>
          <a:srcRect b="34218" l="0" r="0" t="3881"/>
          <a:stretch/>
        </p:blipFill>
        <p:spPr>
          <a:xfrm>
            <a:off x="252025" y="1873467"/>
            <a:ext cx="4495026" cy="209383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2"/>
          <p:cNvSpPr txBox="1"/>
          <p:nvPr/>
        </p:nvSpPr>
        <p:spPr>
          <a:xfrm>
            <a:off x="3908100" y="2544050"/>
            <a:ext cx="96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δ</a:t>
            </a:r>
            <a:endParaRPr sz="800"/>
          </a:p>
        </p:txBody>
      </p:sp>
      <p:sp>
        <p:nvSpPr>
          <p:cNvPr id="197" name="Google Shape;197;p32"/>
          <p:cNvSpPr txBox="1"/>
          <p:nvPr/>
        </p:nvSpPr>
        <p:spPr>
          <a:xfrm>
            <a:off x="3819225" y="2979425"/>
            <a:ext cx="32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ϵ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2931850" y="2238975"/>
            <a:ext cx="40584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Correct Classification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32"/>
          <p:cNvSpPr txBox="1"/>
          <p:nvPr/>
        </p:nvSpPr>
        <p:spPr>
          <a:xfrm>
            <a:off x="3959875" y="3445700"/>
            <a:ext cx="1106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Incorrect Classification (Adversarial)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747600" y="2282450"/>
            <a:ext cx="40584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Correct Classification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1546663" y="3385325"/>
            <a:ext cx="1106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Incorrect Classification (Adversarial)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2" name="Google Shape;20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9020" y="1120050"/>
            <a:ext cx="943963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6741" y="1120050"/>
            <a:ext cx="943963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67887" y="1120050"/>
            <a:ext cx="943963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99038" y="2225975"/>
            <a:ext cx="943950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36737" y="2225975"/>
            <a:ext cx="943950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67887" y="2225975"/>
            <a:ext cx="943950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99025" y="3331900"/>
            <a:ext cx="943950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67872" y="3331900"/>
            <a:ext cx="943950" cy="9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836725" y="3331900"/>
            <a:ext cx="943950" cy="94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 txBox="1"/>
          <p:nvPr/>
        </p:nvSpPr>
        <p:spPr>
          <a:xfrm>
            <a:off x="3741825" y="669325"/>
            <a:ext cx="4058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Initial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6279525" y="669325"/>
            <a:ext cx="4058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Target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2"/>
          <p:cNvSpPr txBox="1"/>
          <p:nvPr/>
        </p:nvSpPr>
        <p:spPr>
          <a:xfrm>
            <a:off x="346950" y="3984900"/>
            <a:ext cx="405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Source: github.com/greentfrapp/boundary-attack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235525" y="500925"/>
            <a:ext cx="39159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HopSkipJumpAttack</a:t>
            </a:r>
            <a:endParaRPr sz="2600"/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075" y="1049974"/>
            <a:ext cx="4225849" cy="13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338" y="2400450"/>
            <a:ext cx="5361324" cy="258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3"/>
          <p:cNvSpPr txBox="1"/>
          <p:nvPr/>
        </p:nvSpPr>
        <p:spPr>
          <a:xfrm>
            <a:off x="6771650" y="1805674"/>
            <a:ext cx="240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 - HopSkipJumpAttack: A Query-Efficient Decision-Based Attack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Definitions</a:t>
            </a:r>
            <a:endParaRPr sz="2500"/>
          </a:p>
        </p:txBody>
      </p:sp>
      <p:sp>
        <p:nvSpPr>
          <p:cNvPr id="79" name="Google Shape;79;p15"/>
          <p:cNvSpPr txBox="1"/>
          <p:nvPr/>
        </p:nvSpPr>
        <p:spPr>
          <a:xfrm>
            <a:off x="448350" y="231275"/>
            <a:ext cx="8247300" cy="29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Distance Norms: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L2 Norm: Euclidean Distance in an n-Dimensional Space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Lp Norm: Generalization of Norms with Parameter </a:t>
            </a:r>
            <a:r>
              <a:rPr i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 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∞ Norm: Maximum Absolute Value among Vector Elements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Perturbation: A small, imperceptible modification to the original image to cause a misclassification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3837" y="2317974"/>
            <a:ext cx="4815126" cy="190671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6489822" y="3850293"/>
            <a:ext cx="261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 - HopSkipJumpAttack: A Query-Efficient Decision-Based Attack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 effectiveness 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661150" y="12842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Tanking model accuracy is good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Even better? Tanking model accuracy but making the picture look exactly the same to the human eye.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Example: flipping the image as a perturbation lowers model accuracy by 50% but it is easy to tell its been perturbed by the human eye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Example: fgsm also breaks the model but the images look fuzzy and perturbed to the human eye.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 effectiveness 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675" y="1132723"/>
            <a:ext cx="7496077" cy="173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0" y="2923298"/>
            <a:ext cx="9144002" cy="2090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different kinds of white box attacks 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norm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know we want to reach the target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want to take the shortest path there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Maximum allowable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constrained to some epsilon ball around the starting point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want to move as close to the target as possible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Regularization based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optimize minimum norm and maximum allowable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but prioritize one (no assumptions about getting there or epsilon ball)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Gradient Sign Method  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Minimum norm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Inputs: 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original clean image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epsilon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pixel-wise perturbation amount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gradient of the loss w.r.t the input image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Steps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Collects element-wise sign of the data gradient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Multiplies that by epsilon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Adds it to the original image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Returns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Simple few lines of code, one iteration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How do we choose our hyperparam? 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fgsm  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648" y="923523"/>
            <a:ext cx="4782800" cy="378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fgsm  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875" y="88225"/>
            <a:ext cx="4166400" cy="4967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